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Tomorrow Semi Bold"/>
      <p:regular r:id="rId17"/>
    </p:embeddedFont>
    <p:embeddedFont>
      <p:font typeface="Tomorrow Semi Bold"/>
      <p:regular r:id="rId18"/>
    </p:embeddedFont>
    <p:embeddedFont>
      <p:font typeface="Tomorrow Semi Bold"/>
      <p:regular r:id="rId19"/>
    </p:embeddedFont>
    <p:embeddedFont>
      <p:font typeface="Tomorrow Semi Bold"/>
      <p:regular r:id="rId20"/>
    </p:embeddedFont>
    <p:embeddedFont>
      <p:font typeface="Tomorrow"/>
      <p:regular r:id="rId21"/>
    </p:embeddedFont>
    <p:embeddedFont>
      <p:font typeface="Tomorrow"/>
      <p:regular r:id="rId22"/>
    </p:embeddedFont>
    <p:embeddedFont>
      <p:font typeface="Tomorrow"/>
      <p:regular r:id="rId23"/>
    </p:embeddedFont>
    <p:embeddedFont>
      <p:font typeface="Tomorrow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4-1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5-8.png>
</file>

<file path=ppt/media/image-5-9.svg>
</file>

<file path=ppt/media/image-6-1.png>
</file>

<file path=ppt/media/image-6-2.png>
</file>

<file path=ppt/media/image-7-1.png>
</file>

<file path=ppt/media/image-8-1.png>
</file>

<file path=ppt/media/image-8-2.png>
</file>

<file path=ppt/media/image-8-3.svg>
</file>

<file path=ppt/media/image-8-4.png>
</file>

<file path=ppt/media/image-8-5.svg>
</file>

<file path=ppt/media/image-8-6.png>
</file>

<file path=ppt/media/image-8-7.svg>
</file>

<file path=ppt/media/image-8-8.png>
</file>

<file path=ppt/media/image-8-9.sv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image" Target="../media/image-5-8.png"/><Relationship Id="rId9" Type="http://schemas.openxmlformats.org/officeDocument/2006/relationships/image" Target="../media/image-5-9.svg"/><Relationship Id="rId10" Type="http://schemas.openxmlformats.org/officeDocument/2006/relationships/slideLayout" Target="../slideLayouts/slideLayout6.xml"/><Relationship Id="rId11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svg"/><Relationship Id="rId6" Type="http://schemas.openxmlformats.org/officeDocument/2006/relationships/image" Target="../media/image-8-6.png"/><Relationship Id="rId7" Type="http://schemas.openxmlformats.org/officeDocument/2006/relationships/image" Target="../media/image-8-7.svg"/><Relationship Id="rId8" Type="http://schemas.openxmlformats.org/officeDocument/2006/relationships/image" Target="../media/image-8-8.png"/><Relationship Id="rId9" Type="http://schemas.openxmlformats.org/officeDocument/2006/relationships/image" Target="../media/image-8-9.svg"/><Relationship Id="rId10" Type="http://schemas.openxmlformats.org/officeDocument/2006/relationships/slideLayout" Target="../slideLayouts/slideLayout9.xml"/><Relationship Id="rId11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3,900 purchases • 18 columns • goal: uncover spending, segments, preferences, subscriptions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7927"/>
            <a:ext cx="82994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Business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70334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CFCFC"/>
          </a:solidFill>
          <a:ln w="30480">
            <a:solidFill>
              <a:srgbClr val="D6D0D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670334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1D1D1B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927628"/>
            <a:ext cx="29079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418046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Promote exclusive benefits to increase subscribers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670334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CFCFC"/>
          </a:solidFill>
          <a:ln w="30480">
            <a:solidFill>
              <a:srgbClr val="D6D0D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670334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1D1D1B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2927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418046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Reward repeat buyers to grow Loyal segment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670334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CFCFC"/>
          </a:solidFill>
          <a:ln w="30480">
            <a:solidFill>
              <a:srgbClr val="D6D0D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2670334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1D1D1B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2927628"/>
            <a:ext cx="33455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418046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Balance sales lift with margin control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627959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CFCFC"/>
          </a:solidFill>
          <a:ln w="30480">
            <a:solidFill>
              <a:srgbClr val="D6D0D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63310" y="4627959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1D1D1B"/>
          </a:solidFill>
          <a:ln/>
        </p:spPr>
      </p:sp>
      <p:sp>
        <p:nvSpPr>
          <p:cNvPr id="17" name="Text 15"/>
          <p:cNvSpPr/>
          <p:nvPr/>
        </p:nvSpPr>
        <p:spPr>
          <a:xfrm>
            <a:off x="1142524" y="48852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2524" y="5375672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Focus on high-revenue age groups &amp; express-shipping users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4627959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CFCFC"/>
          </a:solidFill>
          <a:ln w="30480">
            <a:solidFill>
              <a:srgbClr val="D6D0D0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186482" y="4627959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1D1D1B"/>
          </a:solidFill>
          <a:ln/>
        </p:spPr>
      </p:sp>
      <p:sp>
        <p:nvSpPr>
          <p:cNvPr id="21" name="Text 19"/>
          <p:cNvSpPr/>
          <p:nvPr/>
        </p:nvSpPr>
        <p:spPr>
          <a:xfrm>
            <a:off x="5565696" y="48852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565696" y="5375672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Highlight top-rated &amp; best-selling items in campaigns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699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Dataset Snapshot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18855"/>
            <a:ext cx="3664744" cy="1306949"/>
          </a:xfrm>
          <a:prstGeom prst="roundRect">
            <a:avLst>
              <a:gd name="adj" fmla="val 2603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Rows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936087"/>
            <a:ext cx="3211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3,900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3218855"/>
            <a:ext cx="3664863" cy="1306949"/>
          </a:xfrm>
          <a:prstGeom prst="roundRect">
            <a:avLst>
              <a:gd name="adj" fmla="val 2603"/>
            </a:avLst>
          </a:prstGeom>
          <a:solidFill>
            <a:srgbClr val="F0EAEA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393608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18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0EAEA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Missing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37 ratings null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440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Key Features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906441"/>
            <a:ext cx="1205984" cy="12059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83262" y="3906441"/>
            <a:ext cx="26691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283262" y="4396859"/>
            <a:ext cx="266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Age, Gender, Location, Subscription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906441"/>
            <a:ext cx="1205984" cy="12059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25364" y="3906441"/>
            <a:ext cx="26691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Purchase Details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725364" y="4396859"/>
            <a:ext cx="266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Item, Category, Amount, Season, Size, Color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906441"/>
            <a:ext cx="1205984" cy="12059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167467" y="3906441"/>
            <a:ext cx="26691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Behavior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1167467" y="4396859"/>
            <a:ext cx="266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Discounts, Promo, Frequency, Reviews, Shipping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7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EDA — Python 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55952"/>
            <a:ext cx="2367558" cy="2032754"/>
          </a:xfrm>
          <a:prstGeom prst="roundRect">
            <a:avLst>
              <a:gd name="adj" fmla="val 1674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082766"/>
            <a:ext cx="1913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Steps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573185"/>
            <a:ext cx="19139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Load with pandas • df.info() • .describe()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874562" y="2855952"/>
            <a:ext cx="2367558" cy="2032754"/>
          </a:xfrm>
          <a:prstGeom prst="roundRect">
            <a:avLst>
              <a:gd name="adj" fmla="val 1674"/>
            </a:avLst>
          </a:prstGeom>
          <a:solidFill>
            <a:srgbClr val="F0EAEA"/>
          </a:solidFill>
          <a:ln/>
        </p:spPr>
      </p:sp>
      <p:sp>
        <p:nvSpPr>
          <p:cNvPr id="8" name="Text 5"/>
          <p:cNvSpPr/>
          <p:nvPr/>
        </p:nvSpPr>
        <p:spPr>
          <a:xfrm>
            <a:off x="9101376" y="3082766"/>
            <a:ext cx="1913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Cleaning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101376" y="3573185"/>
            <a:ext cx="19139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Imputed ratings by category median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1468933" y="2855952"/>
            <a:ext cx="2367558" cy="2032754"/>
          </a:xfrm>
          <a:prstGeom prst="roundRect">
            <a:avLst>
              <a:gd name="adj" fmla="val 1674"/>
            </a:avLst>
          </a:prstGeom>
          <a:solidFill>
            <a:srgbClr val="F0EAEA"/>
          </a:solidFill>
          <a:ln/>
        </p:spPr>
      </p:sp>
      <p:sp>
        <p:nvSpPr>
          <p:cNvPr id="11" name="Text 8"/>
          <p:cNvSpPr/>
          <p:nvPr/>
        </p:nvSpPr>
        <p:spPr>
          <a:xfrm>
            <a:off x="11695748" y="3082766"/>
            <a:ext cx="1913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Engineered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695748" y="3573185"/>
            <a:ext cx="19139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age_group • purchase_frequency_days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115520"/>
            <a:ext cx="7556302" cy="1306949"/>
          </a:xfrm>
          <a:prstGeom prst="roundRect">
            <a:avLst>
              <a:gd name="adj" fmla="val 2603"/>
            </a:avLst>
          </a:prstGeom>
          <a:solidFill>
            <a:srgbClr val="F0EAEA"/>
          </a:solidFill>
          <a:ln/>
        </p:spPr>
      </p:sp>
      <p:sp>
        <p:nvSpPr>
          <p:cNvPr id="14" name="Text 11"/>
          <p:cNvSpPr/>
          <p:nvPr/>
        </p:nvSpPr>
        <p:spPr>
          <a:xfrm>
            <a:off x="65070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DB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07004" y="5832753"/>
            <a:ext cx="71026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Cleaned DF → PostgreSQL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117" y="586978"/>
            <a:ext cx="13136166" cy="657463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6184" y="3413348"/>
            <a:ext cx="2467127" cy="7381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Revenue Balance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5841731" y="6601831"/>
            <a:ext cx="2952679" cy="36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Lower Revenue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11343966" y="3413348"/>
            <a:ext cx="2467127" cy="7381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Gender Comparison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5834349" y="856820"/>
            <a:ext cx="2952679" cy="36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Higher Revenue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4428136" y="5149482"/>
            <a:ext cx="2532742" cy="572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Combined Total — 233,081</a:t>
            </a:r>
            <a:endParaRPr lang="en-US" sz="18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33687" y="4345492"/>
            <a:ext cx="367445" cy="36744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905735" y="5162605"/>
            <a:ext cx="2532743" cy="572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Male &gt;&gt; Female Disparity</a:t>
            </a:r>
            <a:endParaRPr lang="en-US" sz="18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88384" y="4353284"/>
            <a:ext cx="367445" cy="36744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905735" y="2734847"/>
            <a:ext cx="2532743" cy="572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Higher Male Revenue Share — 157,890</a:t>
            </a:r>
            <a:endParaRPr lang="en-US" sz="18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88384" y="1925526"/>
            <a:ext cx="367445" cy="36744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349398" y="2591519"/>
            <a:ext cx="2532742" cy="859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Higher Female Revenue Share — 75,191</a:t>
            </a:r>
            <a:endParaRPr lang="en-US" sz="18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432047" y="1925526"/>
            <a:ext cx="367445" cy="36744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47117" y="7387590"/>
            <a:ext cx="13136166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Male revenue notably higher: Male 157,890 vs Female 75,191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1516" y="2964255"/>
            <a:ext cx="4312920" cy="23607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09855" y="975479"/>
            <a:ext cx="4616291" cy="501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Category Performance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5509855" y="1653540"/>
            <a:ext cx="8426529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Clothing leads revenue and sales. Use these insights for product positioning and campaigns.</a:t>
            </a:r>
            <a:endParaRPr lang="en-US" sz="15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855" y="2456855"/>
            <a:ext cx="8426529" cy="47750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767602"/>
            <a:ext cx="8284131" cy="46942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38943" y="1713548"/>
            <a:ext cx="420516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Shipping &amp; Spend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9638943" y="2535674"/>
            <a:ext cx="4205168" cy="1397675"/>
          </a:xfrm>
          <a:prstGeom prst="roundRect">
            <a:avLst>
              <a:gd name="adj" fmla="val 2434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9865757" y="2762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Standard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65757" y="3343632"/>
            <a:ext cx="37515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Avg $58.46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9638943" y="4160163"/>
            <a:ext cx="4205168" cy="1397675"/>
          </a:xfrm>
          <a:prstGeom prst="roundRect">
            <a:avLst>
              <a:gd name="adj" fmla="val 2434"/>
            </a:avLst>
          </a:prstGeom>
          <a:solidFill>
            <a:srgbClr val="F0EAEA"/>
          </a:solidFill>
          <a:ln/>
        </p:spPr>
      </p:sp>
      <p:sp>
        <p:nvSpPr>
          <p:cNvPr id="8" name="Text 5"/>
          <p:cNvSpPr/>
          <p:nvPr/>
        </p:nvSpPr>
        <p:spPr>
          <a:xfrm>
            <a:off x="9865757" y="43869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Express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865757" y="4968121"/>
            <a:ext cx="37515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Avg $60.48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38943" y="5812988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Express users slightly higher spend — target with shipping promotions.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007" y="834628"/>
            <a:ext cx="4902637" cy="557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Dashboard Highlights</a:t>
            </a:r>
            <a:endParaRPr lang="en-US" sz="3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4007" y="1601986"/>
            <a:ext cx="445651" cy="4456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007" y="2222778"/>
            <a:ext cx="2228612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Customers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24007" y="2585442"/>
            <a:ext cx="789598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3.9K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4007" y="3120271"/>
            <a:ext cx="445651" cy="4456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4007" y="3741063"/>
            <a:ext cx="2228612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Avg Purchase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24007" y="4103727"/>
            <a:ext cx="789598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$59.76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4007" y="4638556"/>
            <a:ext cx="445651" cy="4456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007" y="5259348"/>
            <a:ext cx="2228612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Avg Rating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24007" y="5622012"/>
            <a:ext cx="789598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3.75</a:t>
            </a:r>
            <a:endParaRPr lang="en-US" sz="14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4007" y="6156841"/>
            <a:ext cx="445651" cy="44565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4007" y="6777633"/>
            <a:ext cx="2228612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Subscribers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624007" y="7140297"/>
            <a:ext cx="789598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27% Yes • 73% No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1537"/>
            <a:ext cx="92627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Customer Segments &amp; Behavior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983944"/>
            <a:ext cx="1829753" cy="228719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54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Loyal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04504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3,116 customers — focus retention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2983944"/>
            <a:ext cx="1829753" cy="22871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5554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New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604504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83 customers — nurture onboarding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983944"/>
            <a:ext cx="1829753" cy="22871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5554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604504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701 customers — upsell opportunities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2026-02-20T04:15:24Z</dcterms:created>
  <dcterms:modified xsi:type="dcterms:W3CDTF">2026-02-20T04:15:24Z</dcterms:modified>
</cp:coreProperties>
</file>